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3" r:id="rId3"/>
    <p:sldMasterId id="2147483664" r:id="rId4"/>
    <p:sldMasterId id="2147483665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1_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685800" y="2130426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rgbClr val="BF57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 flipH="1" rot="10800000">
            <a:off x="426891" y="3691893"/>
            <a:ext cx="6888307" cy="4571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426891" y="3963846"/>
            <a:ext cx="4678508" cy="453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at UT Austin | 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953000" y="4036235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10219"/>
          <a:stretch/>
        </p:blipFill>
        <p:spPr>
          <a:xfrm>
            <a:off x="0" y="0"/>
            <a:ext cx="9144000" cy="56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bg>
      <p:bgPr>
        <a:solidFill>
          <a:srgbClr val="BF57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cxnSp>
        <p:nvCxnSpPr>
          <p:cNvPr id="129" name="Shape 129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BF57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2">
            <a:alphaModFix/>
          </a:blip>
          <a:srcRect b="0" l="73429" r="0" t="14129"/>
          <a:stretch/>
        </p:blipFill>
        <p:spPr>
          <a:xfrm>
            <a:off x="-5870" y="6400800"/>
            <a:ext cx="2179730" cy="48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bg>
      <p:bgPr>
        <a:solidFill>
          <a:srgbClr val="3F3F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33" name="Shape 3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Shape 43"/>
          <p:cNvGrpSpPr/>
          <p:nvPr/>
        </p:nvGrpSpPr>
        <p:grpSpPr>
          <a:xfrm>
            <a:off x="2831734" y="3945633"/>
            <a:ext cx="3917510" cy="486919"/>
            <a:chOff x="0" y="0"/>
            <a:chExt cx="4827908" cy="600075"/>
          </a:xfrm>
        </p:grpSpPr>
        <p:pic>
          <p:nvPicPr>
            <p:cNvPr id="44" name="Shape 44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96183" y="0"/>
              <a:ext cx="4331725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7312" lvl="1" marL="557213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4450" lvl="2" marL="8572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4450" lvl="3" marL="12001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4450" lvl="4" marL="15430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8859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288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17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146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396991" y="3998592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7312" lvl="1" marL="557213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4450" lvl="2" marL="8572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4450" lvl="3" marL="12001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4450" lvl="4" marL="15430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8859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288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17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146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Camp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All Rights Reserved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53" name="Shape 53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All Rights Reserved</a:t>
            </a:r>
          </a:p>
        </p:txBody>
      </p:sp>
      <p:grpSp>
        <p:nvGrpSpPr>
          <p:cNvPr id="60" name="Shape 60"/>
          <p:cNvGrpSpPr/>
          <p:nvPr/>
        </p:nvGrpSpPr>
        <p:grpSpPr>
          <a:xfrm>
            <a:off x="5232358" y="6411723"/>
            <a:ext cx="3917510" cy="486919"/>
            <a:chOff x="0" y="0"/>
            <a:chExt cx="4827908" cy="600075"/>
          </a:xfrm>
        </p:grpSpPr>
        <p:pic>
          <p:nvPicPr>
            <p:cNvPr id="61" name="Shape 61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96183" y="0"/>
              <a:ext cx="4331725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Shape 62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Shape 63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962400" y="4037682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cxnSp>
        <p:nvCxnSpPr>
          <p:cNvPr id="88" name="Shape 88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9" name="Shape 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870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4775" lvl="0" marL="257175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0962" lvl="1" marL="557213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150" lvl="2" marL="8572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01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30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859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288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17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1465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8.jp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Down and Dirty CSS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5	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04800" y="4258792"/>
            <a:ext cx="8610599" cy="13707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School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offers some of the best online courses for HTML, CSS, JavaScript, Node, Express and Angular.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0745"/>
            <a:ext cx="8610599" cy="316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04800" y="4724400"/>
            <a:ext cx="8610599" cy="13707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 Duckett’s books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&amp; CSS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JavaScript &amp; jQuery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descr="http://ecx.images-amazon.com/images/I/41Z2swEmwaL._SX258_BO1,204,203,200_.jpg"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90600"/>
            <a:ext cx="2705100" cy="3391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x.images-amazon.com/images/I/41oa41LdNdL._SX400_BO1,204,203,200_.jpg"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978854"/>
            <a:ext cx="2736433" cy="34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495800" y="990600"/>
            <a:ext cx="4571999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Eloquent JavaScript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terrific, free book that goes through the fundamentals of JavaScript.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it here: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http://eloquentjavascript.net/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ver image" id="222" name="Shape 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14399"/>
            <a:ext cx="405765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</a:p>
        </p:txBody>
      </p:sp>
      <p:pic>
        <p:nvPicPr>
          <p:cNvPr descr="https://s-media-cache-ak0.pinimg.com/564x/dd/83/7a/dd837ab66b4ff40fb4eca62be5776eff.jpg"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9547"/>
            <a:ext cx="7239000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4798" y="761999"/>
            <a:ext cx="8740774" cy="5545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Going forward, Homework will always be due on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speaking, expect homework to be semi-challenging.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you’re leaving a solid block of time to put in.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find yourself working on assignment for over 2 hours without even a small amount of progress,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us know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04798" y="761999"/>
            <a:ext cx="8740774" cy="5545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class, we’ll be introducing: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Typography and Google Fonts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Pseudo-Classes 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Basics of Twitter Bootstrap</a:t>
            </a: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is Huge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7" y="946058"/>
            <a:ext cx="8405812" cy="42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304800" y="5226498"/>
            <a:ext cx="8610599" cy="13707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Typographic Properties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409304" y="783752"/>
            <a:ext cx="8610599" cy="56265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between lines of text on a page (Golden Ratio of 1.5x font).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size of lettering. Should be at least 16 px on modern pages.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https://www.smashingmagazine.com/2011/10/16-pixels-body-copy-anything-less-costly-mistake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Length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CSS property but rather a standard. Should be about 50-75 characters per line on a desktop 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http://baymard.com/blog/line-length-readability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 Spacing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Spacing between individual letters—try to avoid cramping.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57175" lvl="0" marL="257175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vs Serif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are fonts sans their serifs—no tails. They’re easier to read online.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Few Admin Items…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 vs Fonts</a:t>
            </a:r>
          </a:p>
        </p:txBody>
      </p:sp>
      <p:pic>
        <p:nvPicPr>
          <p:cNvPr descr="http://i.stack.imgur.com/wZtaK.png" id="277" name="Shape 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8" y="914400"/>
            <a:ext cx="8526007" cy="44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vs Sans Serif</a:t>
            </a:r>
          </a:p>
        </p:txBody>
      </p:sp>
      <p:pic>
        <p:nvPicPr>
          <p:cNvPr descr="http://cdncms.fonts.net/images/6bff0c2cdbbcca14/A.SerifSansPrint.jpg"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8" y="703949"/>
            <a:ext cx="8701095" cy="481460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304800" y="5518557"/>
            <a:ext cx="8610599" cy="958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fonts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include small lines attached to the end strokes of letters.</a:t>
            </a:r>
          </a:p>
          <a:p>
            <a:pPr indent="-257175" lvl="0" marL="257175" marR="0" rtl="0" algn="ctr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304800" y="914400"/>
            <a:ext cx="8686800" cy="5847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block of text using a Lorem Ipsum Generator. Incorporate it into an HTML Document.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use CSS styling to modify the: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Font-family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Line-height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Letter-spacing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TypePlate and see if you can figure out how to incorporate it into your site (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http://typeplate.com/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995746"/>
            <a:ext cx="8401049" cy="4692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304800" y="5818053"/>
            <a:ext cx="8610599" cy="77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easily incorporate Google’s custom fonts.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304800" y="2590800"/>
            <a:ext cx="8534399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304800" y="914400"/>
            <a:ext cx="8686800" cy="341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(or re-use) an HTML Document of your choosing and then incorporate 2-3 custom Google fonts into the page.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316" name="Shape 316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 Classes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398" y="990600"/>
            <a:ext cx="4310742" cy="511498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0" name="Shape 330"/>
          <p:cNvSpPr txBox="1"/>
          <p:nvPr/>
        </p:nvSpPr>
        <p:spPr>
          <a:xfrm>
            <a:off x="409305" y="783752"/>
            <a:ext cx="3857895" cy="56265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has keywords that can be added to selectors. These highlight the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states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selected element.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example: CSS can hook onto the specific moment when a link is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hovered over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:hover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pseudo-class. 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list of pseudo-classes found here: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https://developer.mozilla.org/en-US/docs/Web/CSS/Pseudo-classes</a:t>
            </a:r>
          </a:p>
          <a:p>
            <a:pPr indent="-257175" lvl="0" marL="257175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with Various States</a:t>
            </a:r>
          </a:p>
        </p:txBody>
      </p:sp>
      <p:pic>
        <p:nvPicPr>
          <p:cNvPr descr="https://developers.google.com/web/fundamentals/design-and-ui/input/touch/images/button-states.png"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635999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is Due!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04800" y="5181600"/>
            <a:ext cx="85343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forget to submit both the GitHub and Heroku links!</a:t>
            </a:r>
          </a:p>
        </p:txBody>
      </p:sp>
      <p:pic>
        <p:nvPicPr>
          <p:cNvPr descr="http://m.memegen.com/bb6ibz.jpg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143000"/>
            <a:ext cx="4876799" cy="42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series of links and modify the pseudo-classes associated with their Default, Active, Hover and Focus States.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352" name="Shape 35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Refresher on HTML/CSS 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457200" y="1143000"/>
            <a:ext cx="8153399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web”.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6" y="4631587"/>
            <a:ext cx="1873914" cy="14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vs HTML/CSS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57200" y="9906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743201" y="990600"/>
            <a:ext cx="410094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File:Notepad.png"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8" y="4449762"/>
            <a:ext cx="1676399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377" name="Shape 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4" cy="144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304800" y="98052"/>
            <a:ext cx="6248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814233"/>
            <a:ext cx="7086600" cy="531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Revelation…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304800" y="2514600"/>
            <a:ext cx="85343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Where’s the CSS? (Instructor Demo)</a:t>
            </a: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closest to you, take a close look at the Bootstrap-powered HTML document I just sent you.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prepared to answer the following two questions: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does this HTML document draw its styles from?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our browser know which HTML element to style, and in which way? (ex: button face or background banner)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0" y="1287121"/>
            <a:ext cx="9144000" cy="226958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-152400" y="794902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3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3" y="661110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6400800" y="3364467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</a:p>
        </p:txBody>
      </p:sp>
      <p:sp>
        <p:nvSpPr>
          <p:cNvPr id="425" name="Shape 425"/>
          <p:cNvSpPr/>
          <p:nvPr/>
        </p:nvSpPr>
        <p:spPr>
          <a:xfrm>
            <a:off x="304800" y="1077771"/>
            <a:ext cx="8382001" cy="2666999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</a:p>
        </p:txBody>
      </p:sp>
      <p:pic>
        <p:nvPicPr>
          <p:cNvPr descr="http://www.lolroflmao.com/wp-content/uploads/2011/11/Has-been-studying-his-subject-for-30-years-Assumes-you-will-understand-it-after-3-classes.jpg"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93564"/>
            <a:ext cx="7822382" cy="522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304800" y="5029200"/>
            <a:ext cx="85216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</a:p>
        </p:txBody>
      </p:sp>
      <p:pic>
        <p:nvPicPr>
          <p:cNvPr descr="http://cdn.meme.am/instances/400x/57605058.jpg"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650" y="1066800"/>
            <a:ext cx="3809999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304800" y="914400"/>
            <a:ext cx="8686800" cy="341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the person next to you and celebrate this together.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discuss the concept of Bootstrap to confirm that you both understand why you are celebrating. 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Definition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457200" y="1143000"/>
            <a:ext cx="8153399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 Bootstrap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free collection of tools for creating websites and web applications. </a:t>
            </a: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comes with a pre-built design template for typography, forms, buttons, navigation, UI elements and JavaScript.</a:t>
            </a: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 here: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</a:t>
            </a:r>
          </a:p>
          <a:p>
            <a:pPr indent="-257175" lvl="0" marL="257175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edia02.hongkiat.com/twitter-bootstrap/twitter-bootstrap.jpg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4495800"/>
            <a:ext cx="2833254" cy="1586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 of a webpage using Bootstrap framework" id="456" name="Shape 4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501051"/>
            <a:ext cx="3069589" cy="158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</a:p>
        </p:txBody>
      </p:sp>
      <p:pic>
        <p:nvPicPr>
          <p:cNvPr descr="http://i0.wp.com/fribly.com/wp-content/uploads/2014/01/Bootstrap-3-Vector-UI-Kit.png?resize=1054%2C1052" id="463" name="Shape 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2"/>
            <a:ext cx="5467056" cy="545668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5695655" y="1143000"/>
            <a:ext cx="3295943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buClr>
                <a:schemeClr val="dk1"/>
              </a:buClr>
              <a:buSzPct val="100909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</a:p>
        </p:txBody>
      </p:sp>
      <p:pic>
        <p:nvPicPr>
          <p:cNvPr descr="http://julienrenaux.fr/wp-content/uploads/2013/03/responsive-templates-860x200.jpg" id="471" name="Shape 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8"/>
            <a:ext cx="81914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/>
        </p:nvSpPr>
        <p:spPr>
          <a:xfrm>
            <a:off x="457200" y="990600"/>
            <a:ext cx="8077199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152400" y="1093559"/>
            <a:ext cx="2968069" cy="345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833255" y="1093559"/>
            <a:ext cx="326274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File:Notepad.png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4572000"/>
            <a:ext cx="1281261" cy="1281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744" y="4738380"/>
            <a:ext cx="1135525" cy="111488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5954485" y="1096279"/>
            <a:ext cx="32003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35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&amp; Bootstrap </a:t>
            </a:r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 with a </a:t>
            </a:r>
            <a:r>
              <a:rPr b="1"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prebuilt template.</a:t>
            </a:r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still customize, but now have a pre-built style and aesthetic look.</a:t>
            </a:r>
          </a:p>
        </p:txBody>
      </p:sp>
      <p:pic>
        <p:nvPicPr>
          <p:cNvPr descr="Microsoft Word 2013 logo.svg"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792" y="4703607"/>
            <a:ext cx="1145572" cy="1124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r7.com/wp-content/uploads/2014/11/free-report-cover-page-template-download-hrkr8daj.pn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800" y="4784192"/>
            <a:ext cx="685799" cy="887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Components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523" y="872994"/>
            <a:ext cx="6501244" cy="415620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367144" y="5334000"/>
            <a:ext cx="8381999" cy="2087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Nav Bars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77" y="1905000"/>
            <a:ext cx="8205787" cy="43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4">
            <a:alphaModFix/>
          </a:blip>
          <a:srcRect b="0" l="0" r="19124" t="0"/>
          <a:stretch/>
        </p:blipFill>
        <p:spPr>
          <a:xfrm>
            <a:off x="0" y="914400"/>
            <a:ext cx="9130143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04800" y="1476054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04798" y="761999"/>
            <a:ext cx="8740774" cy="5545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the reality, the pace of this program </a:t>
            </a:r>
            <a:r>
              <a:rPr b="1" i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FAST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slow down and make it easier – but that wouldn’t prepare you to be developers right out of the program.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up the challenge. Try to retain as much as you can.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on your own time (after the program), go back and review the concepts you felt you needed a refresher on. 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try to master </a:t>
            </a:r>
            <a:r>
              <a:rPr b="0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detail.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the big picture and how to find what you need, when you need it.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Jumbotron</a:t>
            </a: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9770"/>
          <a:stretch/>
        </p:blipFill>
        <p:spPr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800600"/>
            <a:ext cx="7681762" cy="12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-25923" y="476302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Glyphs</a:t>
            </a:r>
          </a:p>
        </p:txBody>
      </p:sp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225" y="885825"/>
            <a:ext cx="6465806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478" y="5499367"/>
            <a:ext cx="5829299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-587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Table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990600"/>
            <a:ext cx="7981950" cy="15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110328"/>
            <a:ext cx="4572000" cy="316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Form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25" y="3118869"/>
            <a:ext cx="5826771" cy="304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198" y="747991"/>
            <a:ext cx="6034086" cy="2283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someone closest to you: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 to the Twitter Bootstrap website.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copy the link to the Bootstrap CSS file into one of your old HTML files.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through the Bootstrap CSS or Components list and incorporate at least three Bootstrap elements onto your page.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a screenshot of your page to your section’s channel when you finish.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304800" y="98052"/>
            <a:ext cx="5105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457200" y="990600"/>
            <a:ext cx="8077199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the end of class you should be able to: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loose definition of “typography” and a few CSS properties for styling it.</a:t>
            </a: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practical example of using pseudo-classes.</a:t>
            </a: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Twitter Bootstrap is and why pre-defined CSS frameworks are powerful. </a:t>
            </a: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Class… Layout Building!</a:t>
            </a:r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838199"/>
            <a:ext cx="5638800" cy="53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04798" y="761999"/>
            <a:ext cx="8740774" cy="5545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 as instructors and TAs, we are here to help.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your GitHub code as you run into issues. We can let you know if you’re going in the right (or wrong) direction.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 to office hours! We can help go over old code, offer tips on homework, or just generally give you a pep talk.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.memegen.com/ie2327.jpg"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3886200"/>
            <a:ext cx="2351727" cy="235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304798" y="3886200"/>
            <a:ext cx="580295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pic>
        <p:nvPicPr>
          <p:cNvPr descr="http://i0.wp.com/collegemedia.files.wordpress.com/2012/02/screen-shot-2012-02-25-at-1-26-13-pm.png?resize=500%2C374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809997"/>
            <a:ext cx="7168719" cy="536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04800" y="98052"/>
            <a:ext cx="67055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04798" y="761999"/>
            <a:ext cx="8740774" cy="5545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Advice: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in this program, concentrate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efforts on what we’re covering in class.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you’re at home, focus your efforts on completing your homework, re-completing in-class exercises, and going over slides.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 in books and outside tutorials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04800" y="2514600"/>
            <a:ext cx="85343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Rutgers -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CF -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TAusti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